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75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429002" y="4126837"/>
            <a:ext cx="8749030" cy="0"/>
          </a:xfrm>
          <a:custGeom>
            <a:avLst/>
            <a:gdLst/>
            <a:ahLst/>
            <a:cxnLst/>
            <a:rect l="l" t="t" r="r" b="b"/>
            <a:pathLst>
              <a:path w="8749030">
                <a:moveTo>
                  <a:pt x="0" y="0"/>
                </a:moveTo>
                <a:lnTo>
                  <a:pt x="8748425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52561" y="4064012"/>
            <a:ext cx="8686165" cy="0"/>
          </a:xfrm>
          <a:custGeom>
            <a:avLst/>
            <a:gdLst/>
            <a:ahLst/>
            <a:cxnLst/>
            <a:rect l="l" t="t" r="r" b="b"/>
            <a:pathLst>
              <a:path w="8686165">
                <a:moveTo>
                  <a:pt x="0" y="0"/>
                </a:moveTo>
                <a:lnTo>
                  <a:pt x="8685599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97351" y="3891242"/>
            <a:ext cx="8756650" cy="0"/>
          </a:xfrm>
          <a:custGeom>
            <a:avLst/>
            <a:gdLst/>
            <a:ahLst/>
            <a:cxnLst/>
            <a:rect l="l" t="t" r="r" b="b"/>
            <a:pathLst>
              <a:path w="8756650">
                <a:moveTo>
                  <a:pt x="0" y="0"/>
                </a:moveTo>
                <a:lnTo>
                  <a:pt x="8756278" y="0"/>
                </a:lnTo>
              </a:path>
            </a:pathLst>
          </a:custGeom>
          <a:ln w="23559">
            <a:solidFill>
              <a:srgbClr val="0F13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28764" y="3828417"/>
            <a:ext cx="8686165" cy="0"/>
          </a:xfrm>
          <a:custGeom>
            <a:avLst/>
            <a:gdLst/>
            <a:ahLst/>
            <a:cxnLst/>
            <a:rect l="l" t="t" r="r" b="b"/>
            <a:pathLst>
              <a:path w="8686165">
                <a:moveTo>
                  <a:pt x="0" y="0"/>
                </a:moveTo>
                <a:lnTo>
                  <a:pt x="8685599" y="0"/>
                </a:lnTo>
              </a:path>
            </a:pathLst>
          </a:custGeom>
          <a:ln w="23559">
            <a:solidFill>
              <a:srgbClr val="0F13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706" y="5560040"/>
            <a:ext cx="20080605" cy="290830"/>
          </a:xfrm>
          <a:custGeom>
            <a:avLst/>
            <a:gdLst/>
            <a:ahLst/>
            <a:cxnLst/>
            <a:rect l="l" t="t" r="r" b="b"/>
            <a:pathLst>
              <a:path w="20080605" h="290829">
                <a:moveTo>
                  <a:pt x="20080541" y="290567"/>
                </a:moveTo>
                <a:lnTo>
                  <a:pt x="0" y="290567"/>
                </a:lnTo>
                <a:lnTo>
                  <a:pt x="0" y="0"/>
                </a:lnTo>
                <a:lnTo>
                  <a:pt x="20080541" y="0"/>
                </a:lnTo>
                <a:lnTo>
                  <a:pt x="20080541" y="290567"/>
                </a:lnTo>
                <a:close/>
              </a:path>
            </a:pathLst>
          </a:custGeom>
          <a:solidFill>
            <a:srgbClr val="0F16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2859" y="758219"/>
            <a:ext cx="17418381" cy="929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15151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8573" y="4036526"/>
            <a:ext cx="18319115" cy="4486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1650" y="3388152"/>
            <a:ext cx="13571935" cy="141986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9150" dirty="0" smtClean="0"/>
              <a:t> Diarrhée aigue et chronique </a:t>
            </a:r>
            <a:endParaRPr sz="9150" dirty="0"/>
          </a:p>
        </p:txBody>
      </p:sp>
      <p:sp>
        <p:nvSpPr>
          <p:cNvPr id="3" name="object 3"/>
          <p:cNvSpPr txBox="1"/>
          <p:nvPr/>
        </p:nvSpPr>
        <p:spPr>
          <a:xfrm>
            <a:off x="3771939" y="4898440"/>
            <a:ext cx="12111355" cy="368139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4800" dirty="0" smtClean="0">
                <a:latin typeface="Times New Roman"/>
                <a:cs typeface="Times New Roman"/>
              </a:rPr>
              <a:t>Sémiologie digestive </a:t>
            </a: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4800" spc="-10" dirty="0" smtClean="0">
                <a:solidFill>
                  <a:srgbClr val="677082"/>
                </a:solidFill>
                <a:latin typeface="Times New Roman"/>
                <a:cs typeface="Times New Roman"/>
              </a:rPr>
              <a:t>3</a:t>
            </a:r>
            <a:r>
              <a:rPr lang="fr-FR" sz="4800" spc="-10" baseline="30000" dirty="0" smtClean="0">
                <a:solidFill>
                  <a:srgbClr val="677082"/>
                </a:solidFill>
                <a:latin typeface="Times New Roman"/>
                <a:cs typeface="Times New Roman"/>
              </a:rPr>
              <a:t>ème</a:t>
            </a:r>
            <a:r>
              <a:rPr lang="fr-FR" sz="4800" spc="-10" dirty="0" smtClean="0">
                <a:solidFill>
                  <a:srgbClr val="677082"/>
                </a:solidFill>
                <a:latin typeface="Times New Roman"/>
                <a:cs typeface="Times New Roman"/>
              </a:rPr>
              <a:t>  année </a:t>
            </a:r>
            <a:r>
              <a:rPr sz="3350" spc="-10" dirty="0" smtClean="0">
                <a:solidFill>
                  <a:srgbClr val="677082"/>
                </a:solidFill>
                <a:latin typeface="Calibri"/>
                <a:cs typeface="Calibri"/>
              </a:rPr>
              <a:t>.</a:t>
            </a:r>
            <a:endParaRPr lang="fr-FR" sz="3350" spc="-10" dirty="0" smtClean="0">
              <a:solidFill>
                <a:srgbClr val="677082"/>
              </a:solidFill>
              <a:latin typeface="Calibri"/>
              <a:cs typeface="Calibri"/>
            </a:endParaRP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3350" b="1" spc="-10" dirty="0" smtClean="0">
                <a:solidFill>
                  <a:srgbClr val="677082"/>
                </a:solidFill>
                <a:latin typeface="Calibri"/>
                <a:cs typeface="Calibri"/>
              </a:rPr>
              <a:t>Faculté de médecine annexe de Tiaret</a:t>
            </a:r>
          </a:p>
          <a:p>
            <a:pPr marL="12065" marR="5080" algn="ctr">
              <a:lnSpc>
                <a:spcPct val="120000"/>
              </a:lnSpc>
              <a:spcBef>
                <a:spcPts val="1685"/>
              </a:spcBef>
            </a:pPr>
            <a:r>
              <a:rPr lang="fr-FR" sz="3350" b="1" spc="-10" dirty="0" smtClean="0">
                <a:solidFill>
                  <a:srgbClr val="677082"/>
                </a:solidFill>
                <a:latin typeface="Calibri"/>
                <a:cs typeface="Calibri"/>
              </a:rPr>
              <a:t>Dr BELKAHLA REDA  </a:t>
            </a:r>
            <a:endParaRPr sz="3350" b="1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11487" y="9757077"/>
            <a:ext cx="7086600" cy="3594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2200" b="1" dirty="0" smtClean="0">
                <a:solidFill>
                  <a:srgbClr val="648297"/>
                </a:solidFill>
                <a:latin typeface="Calibri"/>
                <a:cs typeface="Calibri"/>
              </a:rPr>
              <a:t>                        Année universitaire 2025-2026</a:t>
            </a:r>
            <a:endParaRPr sz="2200" b="1" dirty="0">
              <a:latin typeface="Calibri"/>
              <a:cs typeface="Calibri"/>
            </a:endParaRPr>
          </a:p>
        </p:txBody>
      </p:sp>
      <p:pic>
        <p:nvPicPr>
          <p:cNvPr id="6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47"/>
            <a:ext cx="3270250" cy="30529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5650" y="-117959"/>
            <a:ext cx="4108450" cy="2435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4850" y="2606675"/>
            <a:ext cx="5174815" cy="50167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 diarrhée aiguë « ischémique » </a:t>
            </a:r>
            <a:r>
              <a:rPr lang="fr-FR" sz="1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994650" y="930275"/>
            <a:ext cx="2969083" cy="942053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54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Etiologies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4850" y="3521075"/>
            <a:ext cx="16230600" cy="13234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patients à risque vasculaire sont plus susceptibles de souffrir par défaut d’oxygénation de la muqueuse intestinale</a:t>
            </a:r>
            <a:endParaRPr lang="fr-FR" sz="4000" dirty="0"/>
          </a:p>
        </p:txBody>
      </p:sp>
      <p:sp>
        <p:nvSpPr>
          <p:cNvPr id="5" name="Rectangle 4"/>
          <p:cNvSpPr/>
          <p:nvPr/>
        </p:nvSpPr>
        <p:spPr>
          <a:xfrm>
            <a:off x="1974850" y="5257238"/>
            <a:ext cx="5028941" cy="560153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Une entéropathie chronique </a:t>
            </a:r>
            <a:endParaRPr lang="fr-F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74850" y="6355539"/>
            <a:ext cx="16230600" cy="16712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(Maladies inflammatoires chroniques de l’intestin, dont la maladie de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Crohn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et la rectocolite hémorragique) peut se révéler par une diarrhée aiguë, alors d’origine inflammatoire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4850" y="8303304"/>
            <a:ext cx="1412566" cy="52322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Rareté : 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1974850" y="9103697"/>
            <a:ext cx="1653901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Invagination intestinale aigüe, Insuffisance Surrénale Aigue (hypo natrémie, hyperkaliémie,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hypernatriurie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), hyperthyroïdie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8027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94651" y="854075"/>
            <a:ext cx="3962400" cy="685124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b="1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Causes infectieuses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367560"/>
              </p:ext>
            </p:extLst>
          </p:nvPr>
        </p:nvGraphicFramePr>
        <p:xfrm>
          <a:off x="3194050" y="2454275"/>
          <a:ext cx="13402734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6400">
                  <a:extLst>
                    <a:ext uri="{9D8B030D-6E8A-4147-A177-3AD203B41FA5}">
                      <a16:colId xmlns:a16="http://schemas.microsoft.com/office/drawing/2014/main" val="2601541238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908305066"/>
                    </a:ext>
                  </a:extLst>
                </a:gridCol>
                <a:gridCol w="4070134">
                  <a:extLst>
                    <a:ext uri="{9D8B030D-6E8A-4147-A177-3AD203B41FA5}">
                      <a16:colId xmlns:a16="http://schemas.microsoft.com/office/drawing/2014/main" val="25668419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/>
                        <a:t>Bactéries</a:t>
                      </a:r>
                      <a:endParaRPr lang="fr-FR" sz="3600" b="1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/>
                        <a:t>   virus </a:t>
                      </a:r>
                      <a:endParaRPr lang="fr-FR" sz="3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/>
                        <a:t>parasites</a:t>
                      </a:r>
                      <a:r>
                        <a:rPr lang="fr-FR" sz="3600" baseline="0" dirty="0" smtClean="0"/>
                        <a:t> </a:t>
                      </a:r>
                      <a:endParaRPr lang="fr-FR" sz="36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60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3200" b="1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-Escherichia coli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diarrhéogène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compylobacter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jejuni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-V.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cholerae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O139*             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Shigella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species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Bacteroides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fragilis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-C. coli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-C.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upsaliensis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-Clostridium difficile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-Yersinia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enterocolitica</a:t>
                      </a:r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</a:p>
                    <a:p>
                      <a:r>
                        <a:rPr lang="fr-FR" sz="32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-Y.</a:t>
                      </a:r>
                      <a:r>
                        <a:rPr lang="fr-FR" sz="32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32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pseudotuberculosis</a:t>
                      </a:r>
                      <a:endParaRPr lang="fr-FR" sz="3200" b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2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2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Rotavirus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-Norovirus (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calicivirus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Adenovirus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sérotype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40/41)            </a:t>
                      </a:r>
                    </a:p>
                    <a:p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Astrovirus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Cytomegalovirus</a:t>
                      </a:r>
                      <a:r>
                        <a:rPr lang="fr-FR" sz="2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1" u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Protozoaire :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Cryptosporidium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parvum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-Giardia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intestinalis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Entamoeba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histolytica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Cyclospora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cayetanensis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Dientamoeba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fragilis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Blastocystis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hominis</a:t>
                      </a:r>
                      <a:endParaRPr lang="fr-FR" sz="2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2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800" b="1" u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Helminthes: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Strongyloides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stercoralis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Angiostrongylus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costaricensis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Schistosoma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mansoni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S. </a:t>
                      </a:r>
                      <a:r>
                        <a:rPr lang="fr-FR" sz="2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japonicum</a:t>
                      </a:r>
                      <a:r>
                        <a:rPr lang="fr-FR" sz="2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2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610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04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32850" y="854075"/>
            <a:ext cx="3860352" cy="784702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L’interrogatoire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1650" y="2530475"/>
            <a:ext cx="14246226" cy="756694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Recherche :</a:t>
            </a:r>
            <a:endParaRPr lang="fr-FR" sz="2000" dirty="0" smtClean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D’une origine infectieuse de la diarrhée aiguë (contexte épidémique et/ou vie en collectivité)</a:t>
            </a:r>
            <a:endParaRPr lang="fr-FR" sz="3200" dirty="0" smtClean="0">
              <a:effectLst/>
              <a:latin typeface="+mj-lt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Prise récente de médicaments ou d’antibiotiques</a:t>
            </a:r>
            <a:endParaRPr lang="fr-FR" sz="3200" dirty="0" smtClean="0">
              <a:effectLst/>
              <a:latin typeface="+mj-lt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Voyage récent (moins de 8 jours) en zone tropicale ou dans le bassin méditerranéen, </a:t>
            </a:r>
            <a:endParaRPr lang="fr-FR" sz="3200" dirty="0" smtClean="0">
              <a:effectLst/>
              <a:latin typeface="+mj-lt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Immunodépression spontanée ou induite </a:t>
            </a:r>
            <a:endParaRPr lang="fr-FR" sz="3200" dirty="0" smtClean="0">
              <a:effectLst/>
              <a:latin typeface="+mj-lt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La prise d’aliments vecteurs d’agents infectieux ( œuf cru, produits laitiers non pasteurisés, viande de bœuf insuffisamment cuite)</a:t>
            </a:r>
            <a:endParaRPr lang="fr-FR" sz="3200" dirty="0" smtClean="0">
              <a:effectLst/>
              <a:latin typeface="+mj-lt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Des caractéristiques pouvant évoquer une origine particulière : -la survenue d’une diarrhée au cours d’un repas ou immédiatement après celui-ci, évoquant une diarrhée allergique (urticaire associé, œdème de la face) </a:t>
            </a:r>
            <a:endParaRPr lang="fr-FR" sz="2000" dirty="0" smtClean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Ingestion de pâtisserie, de glace avec des vomissements associés évoluant en moins de 24 h avec une incubation courte de 1 à 6 h évoquant une intoxication par staphylococcus aureus… 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5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0" y="777875"/>
            <a:ext cx="3568606" cy="65883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L’examen général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8250" y="2682875"/>
            <a:ext cx="14478000" cy="657359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Recherchera des signes systémiques en particulier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-De déshydratation (soif, sécheresse muqueuse, hypotension, tachycardie, oligurie),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-une fièvre ou frissons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Des signes extra-digestifs : l’existence d’un érythème noueux, d’une arthrite réactionnelle </a:t>
            </a:r>
            <a:r>
              <a:rPr lang="fr-FR" sz="4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(infection par </a:t>
            </a:r>
            <a:r>
              <a:rPr lang="fr-FR" sz="4000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Campylobacter</a:t>
            </a:r>
            <a:r>
              <a:rPr lang="fr-FR" sz="4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ou Yersinia)</a:t>
            </a:r>
            <a:endParaRPr lang="fr-FR" sz="3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Aspect des selles: aqueux(sécrétoire)glaireux ou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glairo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-sanglante avec syndrome dysentérique </a:t>
            </a:r>
            <a:r>
              <a:rPr lang="fr-FR" sz="4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(inflammatoire)</a:t>
            </a:r>
            <a:endParaRPr lang="fr-FR" sz="3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Douleur abdominale modérée(sécrétoire)ou violente </a:t>
            </a:r>
            <a:r>
              <a:rPr lang="fr-FR" sz="4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(inflammatoire</a:t>
            </a:r>
            <a:r>
              <a:rPr lang="fr-FR" sz="32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fr-FR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63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80250" y="777875"/>
            <a:ext cx="4557658" cy="65883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Examens paracliniques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8250" y="3368675"/>
            <a:ext cx="14630400" cy="588161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Bilan sanguin : </a:t>
            </a:r>
            <a:endParaRPr lang="fr-FR" sz="3600" dirty="0" smtClean="0">
              <a:solidFill>
                <a:srgbClr val="FF0000"/>
              </a:solidFill>
              <a:effectLst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Dans tous les cas : formule sanguine et CRP, ionogramme sanguin, créatininémie, protéines En cas de sepsis, T &gt;38°C : hémocultures </a:t>
            </a:r>
          </a:p>
          <a:p>
            <a:pPr>
              <a:lnSpc>
                <a:spcPct val="95000"/>
              </a:lnSpc>
              <a:spcAft>
                <a:spcPts val="0"/>
              </a:spcAft>
            </a:pPr>
            <a:endParaRPr lang="fr-FR" sz="3600" dirty="0" smtClean="0">
              <a:effectLst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Recherche de leucocytes dans les selles 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en association avec une culture de selles en cas de doute par rapport à une éventuelle dysenterie.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Examen bactériologique 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 selles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Examen </a:t>
            </a:r>
            <a:r>
              <a:rPr lang="fr-FR" sz="3600" dirty="0" err="1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parasitologique</a:t>
            </a:r>
            <a:r>
              <a:rPr lang="fr-FR" sz="36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 selles </a:t>
            </a:r>
            <a:endParaRPr lang="fr-FR" sz="36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91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94450" y="1082675"/>
            <a:ext cx="5486400" cy="65883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Diagnostic différentiel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0650" y="3368675"/>
            <a:ext cx="14325600" cy="652486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La diarrhée prandiale du nourrisson au sein : c’est des selles semi liquides émissent lors ou après les tétés avec une bonne prise pondérale+++. 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40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Épisode de diarrhée aigüe sur un fond de diarrhée chronique.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40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Débâcle diarrhéique après constipation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40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Il ne faut considérer comme diarrhée: des selles fréquentes mais normales.</a:t>
            </a:r>
            <a:endParaRPr lang="fr-FR" sz="40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10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2650" y="777875"/>
            <a:ext cx="5876930" cy="595932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Evaluation clinique de la diarrhée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0050" y="2225675"/>
            <a:ext cx="13944600" cy="318035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3600" b="1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Anamnèse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Apparition, fréquence, type et volume des selles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Présence de sang                                                  Vomissements 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Antécédents médicaux                                        Pathologies sous-jacentes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Données épidémiologiques 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0050" y="6416675"/>
            <a:ext cx="13943330" cy="274690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4000" b="1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Examen clinique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Poids corporel                                                          Température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Fréquence cardiaque et respiratoire                   Pression sanguine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 pédiatrie: Présence de pathologies associées chez les enfants </a:t>
            </a:r>
            <a:endParaRPr lang="fr-F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3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99450" y="1082675"/>
            <a:ext cx="3206327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Complications</a:t>
            </a:r>
            <a:endParaRPr lang="fr-F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3050" y="3825875"/>
            <a:ext cx="14249400" cy="523835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DESYHDRATATION ISOTONIQUE : Perte équilibrée d’eau et de Na+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DESYHDRATATION HYPERTONIQUE : Perte d’eau &gt;&gt; perte de Na+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DESYHDRATATION HYPOTONIQUE : Perte d’eau &lt;&lt; perte de Na+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ACIDOSE PAR DEFICIT BASIQUE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HYPOKALIEMIE (importantes chez le NN et dangereuse chez le malnutri)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Malnutrition, décès</a:t>
            </a:r>
            <a:endParaRPr lang="fr-FR" sz="32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7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623050" y="4359275"/>
            <a:ext cx="8515473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8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Diarrhée chronique 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22974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85250" y="854075"/>
            <a:ext cx="2733441" cy="847604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8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Définition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1650" y="3521075"/>
            <a:ext cx="13716000" cy="53553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un poids des selles </a:t>
            </a:r>
            <a:r>
              <a:rPr lang="fr-FR" sz="3600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&gt; 300g/24h 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fr-FR" sz="3600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une durée d’évolution supérieure à trois semaines.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b="1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En pratique clinique, la diarrhée est généralement définie par des selles trop nombreuses </a:t>
            </a:r>
            <a:r>
              <a:rPr lang="fr-FR" sz="3600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(≥ 3/24h), 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trop abondantes et/ou liquides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Le diagnostic positif d’une diarrhée chronique est</a:t>
            </a:r>
            <a:r>
              <a:rPr lang="fr-FR" sz="3600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clinique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 il repose sur l’interrogatoire éventuellement associé à la pesée des selles</a:t>
            </a:r>
            <a:endParaRPr lang="fr-FR" sz="36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36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8050" y="1235075"/>
            <a:ext cx="8915400" cy="9754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wrap="square" lIns="0" tIns="66862" rIns="0" bIns="0" rtlCol="0">
            <a:spAutoFit/>
          </a:bodyPr>
          <a:lstStyle/>
          <a:p>
            <a:pPr>
              <a:spcBef>
                <a:spcPts val="140"/>
              </a:spcBef>
            </a:pPr>
            <a:r>
              <a:rPr lang="fr-FR" b="1" dirty="0" smtClean="0"/>
              <a:t>Les </a:t>
            </a:r>
            <a:r>
              <a:rPr lang="fr-FR" b="1" dirty="0"/>
              <a:t>objectifs pédagogiques </a:t>
            </a:r>
            <a:endParaRPr sz="5500" dirty="0">
              <a:latin typeface="Cambria"/>
              <a:cs typeface="Cambr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9650" y="4359275"/>
            <a:ext cx="13179425" cy="5509200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Reconnaitre les caractéristiques cliniques des diarrhée aigues et chroniques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0960">
              <a:spcAft>
                <a:spcPts val="0"/>
              </a:spcAf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Différencier une diarrhée aigue d’une diarrhée chronique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0960">
              <a:spcAft>
                <a:spcPts val="0"/>
              </a:spcAf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Identifier les signes d’alerte orientant vers une pathologie chronique</a:t>
            </a:r>
            <a:endParaRPr lang="fr-F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04250" y="854075"/>
            <a:ext cx="3873176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Physiopathologie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17850" y="2682875"/>
            <a:ext cx="13792200" cy="570617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Une sécrétion hydro-électrolytique dans l’intestin dépassant ses capacités d’absorption d’aval   : </a:t>
            </a:r>
            <a:r>
              <a:rPr lang="fr-FR" sz="32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diarrhée sécrétoire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un effet osmotique entraînant un afflux liquidien obligatoire du fait de la présence d’une substance osmotiquement active dans la lumière intestinale   :  </a:t>
            </a:r>
            <a:r>
              <a:rPr lang="fr-FR" sz="32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diarrhée osmotique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Une malabsorption excédant la capacité d’absorption et de fermentation de l’intestin d’aval  : </a:t>
            </a:r>
            <a:r>
              <a:rPr lang="fr-FR" sz="32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diarrhée de malabsorption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Une accélération du transit telle que le temps nécessaire à l’absorption et à la fermentation n’est pas respecté  : </a:t>
            </a:r>
            <a:r>
              <a:rPr lang="fr-FR" sz="3200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diarrhée motrice</a:t>
            </a:r>
            <a:endParaRPr lang="fr-FR" sz="32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06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6650" y="777875"/>
            <a:ext cx="3191899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Interrogatoire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4050" y="2759075"/>
            <a:ext cx="14173200" cy="640790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Antécédents personnels ou familiaux : cancer ou polypes recto coliques, maladie cœliaque, maladie de Cohn , néoplasie endocrinienne multiple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Antécédents personnels : chirurgie digestive, radiothérapie abdominopelvienne, </a:t>
            </a:r>
            <a:r>
              <a:rPr lang="fr-FR" sz="36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endocrinopathie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(diabète, hyperthyroïdie)</a:t>
            </a: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Habitudes : alimentaires, alcoolisme ....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Les voyages faits avant le début de la diarrhée. 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600" dirty="0" smtClean="0">
              <a:effectLst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Des causes alimentaires (responsables d’un effet osmotique) : excès de lait, miel, </a:t>
            </a:r>
            <a:r>
              <a:rPr lang="fr-FR" sz="36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fruits,sucreries</a:t>
            </a:r>
            <a:r>
              <a:rPr lang="fr-FR" sz="36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fr-FR" sz="3600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96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6650" y="777875"/>
            <a:ext cx="3191899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Interrogatoire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450" y="2835275"/>
            <a:ext cx="13944600" cy="525785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Tous les médicaments pris :</a:t>
            </a:r>
            <a:endParaRPr lang="fr-FR" sz="4000" dirty="0" smtClean="0">
              <a:effectLst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Les AINS  ,les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antibiotiques,les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laxatifs,le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magnésium </a:t>
            </a:r>
            <a:endParaRPr lang="fr-F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les médicaments susceptibles d’entraîner une diarrhée par action pharmacologique  </a:t>
            </a:r>
            <a:endParaRPr lang="fr-F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Inhibitrice de la digestion glucidique (</a:t>
            </a:r>
            <a:r>
              <a:rPr lang="fr-FR" sz="40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acarbose</a:t>
            </a: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fr-FR" sz="4000" dirty="0" smtClean="0">
              <a:effectLst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Par toxicité </a:t>
            </a:r>
            <a:r>
              <a:rPr lang="fr-FR" sz="40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entérocytaire</a:t>
            </a: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(colchicine, biguanides) ou en donnant naissance, souvent de façon soudaine et retardée </a:t>
            </a:r>
            <a:endParaRPr lang="fr-FR" sz="4000" dirty="0" smtClean="0">
              <a:effectLst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À une colite microscopique (</a:t>
            </a:r>
            <a:r>
              <a:rPr lang="fr-FR" sz="40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veinotoniques</a:t>
            </a: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fr-FR" sz="40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lansoprazole</a:t>
            </a:r>
            <a:r>
              <a:rPr lang="fr-FR" sz="40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,) </a:t>
            </a:r>
            <a:endParaRPr lang="fr-FR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409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6650" y="1082675"/>
            <a:ext cx="3321743" cy="65883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Examen clinique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98650" y="2682875"/>
            <a:ext cx="16002000" cy="676589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L’état nutritionnel et l’hydratation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Recherche les signes de carence (fer, vitamine 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K,albumine</a:t>
            </a: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,,)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Des signes ou lésions cutanées muqueuses ou articulaires,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Un goitre ; nodule ou souffle thyroïdien,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Signes d’insuffisance cardiaque droite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Les vaisseaux périphériques et abdominaux (auscultation) 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Les ganglions périphériques</a:t>
            </a:r>
            <a:endParaRPr lang="fr-FR" sz="3200" dirty="0" smtClean="0">
              <a:effectLst/>
              <a:latin typeface="+mj-lt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Météorisme et flatulence, douleurs abdominale</a:t>
            </a:r>
            <a:endParaRPr lang="fr-FR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Palpation abdominale</a:t>
            </a:r>
          </a:p>
          <a:p>
            <a:pPr lvl="0" rtl="0"/>
            <a:r>
              <a:rPr lang="fr-FR" sz="3200" dirty="0">
                <a:latin typeface="+mj-lt"/>
              </a:rPr>
              <a:t>L’existence de flushs (brusque hyperthermie et rougeur du thorax ou du visage après les repas ou la palpation hépatique) évoquant un syndrome </a:t>
            </a:r>
            <a:r>
              <a:rPr lang="fr-FR" sz="3200" dirty="0" err="1" smtClean="0">
                <a:latin typeface="+mj-lt"/>
              </a:rPr>
              <a:t>carcinoïdien</a:t>
            </a:r>
            <a:r>
              <a:rPr lang="fr-FR" sz="3200" dirty="0" smtClean="0">
                <a:latin typeface="+mj-lt"/>
              </a:rPr>
              <a:t> (</a:t>
            </a:r>
            <a:r>
              <a:rPr lang="fr-FR" sz="3200" dirty="0">
                <a:latin typeface="+mj-lt"/>
              </a:rPr>
              <a:t>sérotonine)</a:t>
            </a:r>
          </a:p>
          <a:p>
            <a:pPr lvl="0"/>
            <a:r>
              <a:rPr lang="fr-FR" sz="3200" dirty="0">
                <a:latin typeface="+mj-lt"/>
              </a:rPr>
              <a:t>- Examen </a:t>
            </a:r>
            <a:r>
              <a:rPr lang="fr-FR" sz="3200" dirty="0" smtClean="0">
                <a:latin typeface="+mj-lt"/>
              </a:rPr>
              <a:t>proctologique (</a:t>
            </a:r>
            <a:r>
              <a:rPr lang="fr-FR" sz="3200" dirty="0">
                <a:latin typeface="+mj-lt"/>
              </a:rPr>
              <a:t>fissure, hémorroïdes..)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88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94650" y="1082675"/>
            <a:ext cx="4203395" cy="65883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Diagnostic </a:t>
            </a: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différentiel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0650" y="2682875"/>
            <a:ext cx="14630400" cy="698652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2800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FAUSSE DIARRHEE DES CONSTIPES</a:t>
            </a:r>
            <a:r>
              <a:rPr lang="fr-FR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L’interrogatoire trouve la notion d’émission de selles liquides alternant avec des épisodes de constipation. Le diagnostic sera orienté par : - Les antécédents de constipation, - Des matières hétérogènes constituées d’un liquide fécal ou de glaires précédées par l’émission de selles dures appelées </a:t>
            </a:r>
            <a:r>
              <a:rPr lang="fr-FR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syballes</a:t>
            </a: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. - La présence de fécalome au toucher rectal. </a:t>
            </a:r>
            <a:endParaRPr lang="fr-FR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2800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INCONTINENCE ANALE</a:t>
            </a:r>
            <a:r>
              <a:rPr lang="fr-FR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Suspectée devant : - Le terrain ; l’âge avancé, - La notion de suintement en dehors de la défécation, - L’association à une incontinence urinaire, - L’hypotonie ou l’atonie du sphincter anal au toucher rectal (TR). Le diagnostic sera éventuellement affirmé par la manométrie. </a:t>
            </a:r>
            <a:endParaRPr lang="fr-FR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2800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TUMEUR RECTALE VILLEUSE</a:t>
            </a:r>
            <a:endParaRPr lang="fr-FR" sz="20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 type de tumeur peut provoquer des émissions glaireuses et/ou sanglantes pouvant mimer une diarrhée. Le diagnostic suspecté par le toucher rectal(TR) et confirmé par la rectoscopie et les biopsies.</a:t>
            </a:r>
            <a:endParaRPr lang="fr-FR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fr-FR" sz="2800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PATHOMIMIE</a:t>
            </a:r>
            <a:r>
              <a:rPr lang="fr-FR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 sont les sujets qui simulent la diarrhée en rajoutant de l’eau et/ou des urines à leurs selles. Dans ce cas la surveillance par le personnel médical ou la mesure de l’osmolarité de l’eau fécale permettent de retenir le diagnostic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0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0" y="854075"/>
            <a:ext cx="4427301" cy="5334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28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Examens paracliniques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3050" y="2225675"/>
            <a:ext cx="13792200" cy="859004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3600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recherche d’un syndrome carentiel biologique :</a:t>
            </a:r>
            <a:endParaRPr lang="fr-FR" sz="28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NFS,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ferritinémie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ionogramme sanguin, albuminémie, cholestérolémie, calcémie,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prothrombinémie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+/- folates et vitamine B12, EPP. 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3600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valuer le retentissement hydro électrolytique et </a:t>
            </a:r>
            <a:r>
              <a:rPr lang="fr-FR" sz="3600" b="1" u="sng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acido</a:t>
            </a:r>
            <a:r>
              <a:rPr lang="fr-FR" sz="3600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basique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urémie, créatininémie ionogramme sanguin, réserve alcaline, ionogramme urinaire – urée -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 thyroïdien</a:t>
            </a: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r-FR" sz="3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rtl="0"/>
            <a:r>
              <a:rPr lang="fr-FR" sz="3600" b="1" u="sng" dirty="0">
                <a:solidFill>
                  <a:srgbClr val="FF0000"/>
                </a:solidFill>
              </a:rPr>
              <a:t>Sérologie virale et Electrophorèse des </a:t>
            </a:r>
            <a:r>
              <a:rPr lang="fr-FR" sz="3600" b="1" u="sng" dirty="0" smtClean="0">
                <a:solidFill>
                  <a:srgbClr val="FF0000"/>
                </a:solidFill>
              </a:rPr>
              <a:t>protéines</a:t>
            </a:r>
          </a:p>
          <a:p>
            <a:pPr lvl="0" rtl="0"/>
            <a:endParaRPr lang="fr-FR" sz="3600" b="1" u="sng" dirty="0">
              <a:solidFill>
                <a:srgbClr val="FF0000"/>
              </a:solidFill>
            </a:endParaRPr>
          </a:p>
          <a:p>
            <a:r>
              <a:rPr lang="fr-FR" sz="3600" b="1" u="sng" dirty="0" smtClean="0">
                <a:solidFill>
                  <a:srgbClr val="FF0000"/>
                </a:solidFill>
              </a:rPr>
              <a:t>Examen </a:t>
            </a:r>
            <a:r>
              <a:rPr lang="fr-FR" sz="3600" b="1" u="sng" dirty="0">
                <a:solidFill>
                  <a:srgbClr val="FF0000"/>
                </a:solidFill>
              </a:rPr>
              <a:t>morphologiques</a:t>
            </a:r>
          </a:p>
          <a:p>
            <a:pPr lvl="0"/>
            <a:r>
              <a:rPr lang="fr-FR" sz="3600" dirty="0"/>
              <a:t>ASP et radio thorax</a:t>
            </a:r>
          </a:p>
          <a:p>
            <a:pPr lvl="0"/>
            <a:r>
              <a:rPr lang="fr-FR" sz="3600" dirty="0"/>
              <a:t>Echographie abdomino-pelvienne</a:t>
            </a:r>
          </a:p>
          <a:p>
            <a:pPr lvl="0"/>
            <a:r>
              <a:rPr lang="fr-FR" sz="3600" dirty="0"/>
              <a:t>Scanner </a:t>
            </a:r>
            <a:r>
              <a:rPr lang="fr-FR" sz="3600" dirty="0" err="1"/>
              <a:t>abdomino</a:t>
            </a:r>
            <a:r>
              <a:rPr lang="fr-FR" sz="3600" dirty="0"/>
              <a:t> </a:t>
            </a:r>
            <a:r>
              <a:rPr lang="fr-FR" sz="3600" dirty="0" err="1"/>
              <a:t>pelvien,entero</a:t>
            </a:r>
            <a:r>
              <a:rPr lang="fr-FR" sz="3600" dirty="0"/>
              <a:t> </a:t>
            </a:r>
            <a:r>
              <a:rPr lang="fr-FR" sz="3600" dirty="0" err="1"/>
              <a:t>scanner,entero</a:t>
            </a:r>
            <a:r>
              <a:rPr lang="fr-FR" sz="3600" dirty="0"/>
              <a:t> IRM </a:t>
            </a:r>
          </a:p>
          <a:p>
            <a:pPr lvl="0"/>
            <a:r>
              <a:rPr lang="fr-FR" sz="3600" b="1" dirty="0"/>
              <a:t>Endoscopie: colonoscopie et fibroscopie avec biopsies</a:t>
            </a: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r-FR" sz="14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r-FR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8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0" y="1006475"/>
            <a:ext cx="3810000" cy="646331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étiologies                        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5850" y="2911475"/>
            <a:ext cx="5261377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3200" i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Diarrhées avec malabsorption 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2355850" y="4206875"/>
            <a:ext cx="14706600" cy="39703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Malabsorption pré-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entérocytaire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Pancréatite chronique, cancer du pancréas…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Malabsorption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entérocytaire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Maladie cœliaque, Maladie de Whipple, Parasitose… 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Malabsorption post-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entérocytaire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Lymphangiectasies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intestinales primitive (</a:t>
            </a:r>
            <a:r>
              <a:rPr lang="fr-FR" sz="3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Waldmann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ou secondaire. La lymphe ne pourra plus être drainée et cela sera renfloué dans la lumière intestinale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4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0" y="1006475"/>
            <a:ext cx="3959738" cy="646331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étiologies     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32050" y="2363768"/>
            <a:ext cx="3090911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i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Diarrhée motrice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2432050" y="3597275"/>
            <a:ext cx="14103350" cy="440120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Endocriniennes : Cancer médullaire de la thyroïde – Hyperthyroïdie – Syndrome carcinoïde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Neurologiques : Vagotomie, sympathectomie – Neuropathies viscérales (diabète, amylose) par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dysautonomie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Anatomiques : Grêle court – fistule gastro-colique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Diarrhée motrice idiopathique (≈ la diarrhée émotionnelle) (&gt; 80% des cas) </a:t>
            </a:r>
            <a:endParaRPr lang="fr-F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11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051" y="1006475"/>
            <a:ext cx="3505200" cy="5847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2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étiologies                         </a:t>
            </a:r>
            <a:endParaRPr lang="fr-F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5140" y="2378075"/>
            <a:ext cx="435087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3600" i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Diarrhées osmotiques 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1746250" y="3444875"/>
            <a:ext cx="14278610" cy="465358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ingère volontairement ou involontairement des solutés peu ou pas absorbables osmotiquement actifs.</a:t>
            </a:r>
          </a:p>
          <a:p>
            <a:pPr lvl="0" rt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Malabsorption </a:t>
            </a:r>
            <a:r>
              <a:rPr lang="fr-FR" sz="40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physiologique 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substances osmotiques : lactulose ou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lactitol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mannitol, sorbitol, ions sulfate, phosphate et magnésium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Malabsorption </a:t>
            </a:r>
            <a:r>
              <a:rPr lang="fr-FR" sz="40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pathologique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sucres : déficit en lactase et en saccharase-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isomaltase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5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9050" y="1844675"/>
            <a:ext cx="427552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36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Diarrhées sécrétoires </a:t>
            </a:r>
            <a:endParaRPr lang="fr-FR" sz="3600" dirty="0"/>
          </a:p>
        </p:txBody>
      </p:sp>
      <p:sp>
        <p:nvSpPr>
          <p:cNvPr id="3" name="Rectangle 2"/>
          <p:cNvSpPr/>
          <p:nvPr/>
        </p:nvSpPr>
        <p:spPr>
          <a:xfrm>
            <a:off x="7766051" y="1006475"/>
            <a:ext cx="3505200" cy="5847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sz="32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étiologies                         </a:t>
            </a:r>
            <a:endParaRPr lang="fr-F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9050" y="3216275"/>
            <a:ext cx="13789025" cy="588161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4000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Diarrhées sécrétoires lésionnelles: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Maladies Inflammatoires Chroniques de l’Intestin (MICI) : Colite ischémique, entérocolite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radique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colite infectieuse (immunodéprimés++), cancer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rectocolique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tumeur villeuse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4000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Diarrhées sécrétoires hydriques (non lésionnelles) :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Colites microscopiques :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Souvent oubliées, le diagnostic passe par la biopsie, donc si on fait une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entéroscopie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on pratique de manière systématique une biopsie. - Médicaments (biguanides, colchicine...)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1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fr-FR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1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3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6650" y="10074275"/>
            <a:ext cx="18219420" cy="0"/>
          </a:xfrm>
          <a:custGeom>
            <a:avLst/>
            <a:gdLst/>
            <a:ahLst/>
            <a:cxnLst/>
            <a:rect l="l" t="t" r="r" b="b"/>
            <a:pathLst>
              <a:path w="18219420">
                <a:moveTo>
                  <a:pt x="0" y="0"/>
                </a:moveTo>
                <a:lnTo>
                  <a:pt x="18219341" y="0"/>
                </a:lnTo>
              </a:path>
            </a:pathLst>
          </a:custGeom>
          <a:ln w="23559">
            <a:solidFill>
              <a:srgbClr val="0C18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413250" y="776872"/>
            <a:ext cx="3746538" cy="10802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6000" b="1" dirty="0">
                <a:solidFill>
                  <a:srgbClr val="26262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fr-FR" sz="6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éfinitions</a:t>
            </a:r>
            <a:r>
              <a:rPr lang="fr-FR" sz="18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fr-F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36650" y="2739980"/>
            <a:ext cx="15849600" cy="576465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Diarrhée (OMS):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émission d’au 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moins 3 selles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molles ou liquides/ j, ou à une fréquence anormale pour l’individu (≠ selles fréquentes prandiale du nourrisson au sein)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Définie par l’existence de selles trop abondantes 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(supérieures à 300 g par 24 h)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et/ou trop fréquentes 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(supérieures à 3 par jour)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et/ou 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trop liquides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(poids sec inférieur à 25 %)</a:t>
            </a: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Diarrhée aiguë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durée &lt; 14 jours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Diarrhée persistante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14 jours ou plus 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Diarrhée chronique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durée d’au moins 3 semaines </a:t>
            </a:r>
            <a:endParaRPr lang="fr-F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Dysenterie: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présence de sang dans les selles (quel que soit la fréquence des selles) 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04050" y="1006475"/>
            <a:ext cx="5763116" cy="7355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Points forts à retenir 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80008" y="3521075"/>
            <a:ext cx="14020800" cy="390876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les causes de diarrhées chroniques sont nombreuses, l’examen clinique méticuleux permet souvent de suspecter le diagnostic.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fr-FR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Lorsque ce n’est pas le cas, une enquête méthodique doit être mise en œuvre, qui débute par des explorations morphologiques de l’intestin ou de la sphère </a:t>
            </a:r>
            <a:r>
              <a:rPr lang="fr-FR" sz="40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bilio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-pancréatique.</a:t>
            </a:r>
            <a:endParaRPr lang="fr-F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7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55108" y="1235075"/>
            <a:ext cx="3092341" cy="5016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lnSpc>
                <a:spcPct val="95000"/>
              </a:lnSpc>
              <a:spcAft>
                <a:spcPts val="0"/>
              </a:spcAft>
            </a:pPr>
            <a:r>
              <a:rPr lang="fr-FR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Bibliographie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18050" y="3597275"/>
            <a:ext cx="11426825" cy="30469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Diarrhée de l’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enfanat:Dr</a:t>
            </a: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SEUNGUE Judith Pédiatre CME/ 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FCB,centre</a:t>
            </a: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pasteur du 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cameroun</a:t>
            </a:r>
            <a:endParaRPr lang="fr-FR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 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Gastroenterology</a:t>
            </a: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Organisation Global Guidelines La diarrhée aigüe chez les adultes et les enfants: une approche globale Février 2012 </a:t>
            </a:r>
            <a:endParaRPr lang="fr-FR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FMC 2011: </a:t>
            </a:r>
            <a:r>
              <a:rPr lang="fr-FR" sz="3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diarrhee</a:t>
            </a:r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chronique; P. Marteau, B. Coffin</a:t>
            </a:r>
            <a:endParaRPr lang="fr-F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9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623050" y="4359275"/>
            <a:ext cx="6308137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8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Diarrhée aigue</a:t>
            </a:r>
            <a:endParaRPr lang="fr-F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5205" y="3545703"/>
            <a:ext cx="5717540" cy="0"/>
          </a:xfrm>
          <a:custGeom>
            <a:avLst/>
            <a:gdLst/>
            <a:ahLst/>
            <a:cxnLst/>
            <a:rect l="l" t="t" r="r" b="b"/>
            <a:pathLst>
              <a:path w="5717540">
                <a:moveTo>
                  <a:pt x="0" y="0"/>
                </a:moveTo>
                <a:lnTo>
                  <a:pt x="5717103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8764" y="3475025"/>
            <a:ext cx="5654675" cy="0"/>
          </a:xfrm>
          <a:custGeom>
            <a:avLst/>
            <a:gdLst/>
            <a:ahLst/>
            <a:cxnLst/>
            <a:rect l="l" t="t" r="r" b="b"/>
            <a:pathLst>
              <a:path w="5654675">
                <a:moveTo>
                  <a:pt x="0" y="0"/>
                </a:moveTo>
                <a:lnTo>
                  <a:pt x="5654278" y="0"/>
                </a:lnTo>
              </a:path>
            </a:pathLst>
          </a:custGeom>
          <a:ln w="23559">
            <a:solidFill>
              <a:srgbClr val="0F90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240616" y="3471098"/>
            <a:ext cx="5701665" cy="86995"/>
            <a:chOff x="7240616" y="3471098"/>
            <a:chExt cx="5701665" cy="86995"/>
          </a:xfrm>
        </p:grpSpPr>
        <p:sp>
          <p:nvSpPr>
            <p:cNvPr id="5" name="object 5"/>
            <p:cNvSpPr/>
            <p:nvPr/>
          </p:nvSpPr>
          <p:spPr>
            <a:xfrm>
              <a:off x="7240616" y="3545703"/>
              <a:ext cx="5701665" cy="0"/>
            </a:xfrm>
            <a:custGeom>
              <a:avLst/>
              <a:gdLst/>
              <a:ahLst/>
              <a:cxnLst/>
              <a:rect l="l" t="t" r="r" b="b"/>
              <a:pathLst>
                <a:path w="5701665">
                  <a:moveTo>
                    <a:pt x="0" y="0"/>
                  </a:moveTo>
                  <a:lnTo>
                    <a:pt x="5701397" y="0"/>
                  </a:lnTo>
                </a:path>
              </a:pathLst>
            </a:custGeom>
            <a:ln w="23559">
              <a:solidFill>
                <a:srgbClr val="0F90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64176" y="3482878"/>
              <a:ext cx="5638800" cy="0"/>
            </a:xfrm>
            <a:custGeom>
              <a:avLst/>
              <a:gdLst/>
              <a:ahLst/>
              <a:cxnLst/>
              <a:rect l="l" t="t" r="r" b="b"/>
              <a:pathLst>
                <a:path w="5638800">
                  <a:moveTo>
                    <a:pt x="0" y="0"/>
                  </a:moveTo>
                  <a:lnTo>
                    <a:pt x="5638572" y="0"/>
                  </a:lnTo>
                </a:path>
              </a:pathLst>
            </a:custGeom>
            <a:ln w="23559">
              <a:solidFill>
                <a:srgbClr val="0F90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3460322" y="3471098"/>
            <a:ext cx="5717540" cy="86995"/>
            <a:chOff x="13460322" y="3471098"/>
            <a:chExt cx="5717540" cy="86995"/>
          </a:xfrm>
        </p:grpSpPr>
        <p:sp>
          <p:nvSpPr>
            <p:cNvPr id="8" name="object 8"/>
            <p:cNvSpPr/>
            <p:nvPr/>
          </p:nvSpPr>
          <p:spPr>
            <a:xfrm>
              <a:off x="13460322" y="3545703"/>
              <a:ext cx="5717540" cy="0"/>
            </a:xfrm>
            <a:custGeom>
              <a:avLst/>
              <a:gdLst/>
              <a:ahLst/>
              <a:cxnLst/>
              <a:rect l="l" t="t" r="r" b="b"/>
              <a:pathLst>
                <a:path w="5717540">
                  <a:moveTo>
                    <a:pt x="0" y="0"/>
                  </a:moveTo>
                  <a:lnTo>
                    <a:pt x="5717103" y="0"/>
                  </a:lnTo>
                </a:path>
              </a:pathLst>
            </a:custGeom>
            <a:ln w="23559">
              <a:solidFill>
                <a:srgbClr val="0F90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83882" y="3482878"/>
              <a:ext cx="5654675" cy="0"/>
            </a:xfrm>
            <a:custGeom>
              <a:avLst/>
              <a:gdLst/>
              <a:ahLst/>
              <a:cxnLst/>
              <a:rect l="l" t="t" r="r" b="b"/>
              <a:pathLst>
                <a:path w="5654675">
                  <a:moveTo>
                    <a:pt x="0" y="0"/>
                  </a:moveTo>
                  <a:lnTo>
                    <a:pt x="5654278" y="0"/>
                  </a:lnTo>
                </a:path>
              </a:pathLst>
            </a:custGeom>
            <a:ln w="23559">
              <a:solidFill>
                <a:srgbClr val="0F90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615533" y="1335942"/>
            <a:ext cx="4586512" cy="113088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66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Introduction</a:t>
            </a:r>
            <a:endParaRPr lang="fr-F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79289" y="4491075"/>
            <a:ext cx="14858999" cy="459510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 l’émission de selles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trop abondantes 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et/ou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trop fréquentes 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et/ou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trop liquides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évoluant depuis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plusieurs jours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 survenue brutale, mais qui ne dure habituellement que quelques jours et rarement plus de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jours.</a:t>
            </a:r>
            <a:endParaRPr lang="fr-FR" sz="3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Motif fréquent aux urgences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Généralement bénin mais peut se compliquer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Etiologie plus fréquente est </a:t>
            </a:r>
            <a:r>
              <a:rPr lang="fr-FR" sz="4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l’infection 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(virale++) </a:t>
            </a:r>
            <a:endParaRPr lang="fr-F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70850" y="1006475"/>
            <a:ext cx="3873176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Physiopathologie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46250" y="2530475"/>
            <a:ext cx="5405647" cy="584775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fr-FR" sz="3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3200" i="1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A/Diminution de l’absorption : 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1739900" y="3597275"/>
            <a:ext cx="14255750" cy="512755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1/Destruction de l’épithélium: exemple : </a:t>
            </a:r>
            <a:r>
              <a:rPr lang="fr-FR" sz="36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ROTAVIRUS+++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2/Production des cytokines : exemple : </a:t>
            </a:r>
            <a:r>
              <a:rPr lang="fr-FR" sz="36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SHIGELLA+++ </a:t>
            </a: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endParaRPr lang="fr-FR" sz="3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3200" dirty="0"/>
              <a:t>3/Invasion épithéliale: lors du syndrome dysentérique </a:t>
            </a:r>
            <a:r>
              <a:rPr lang="fr-FR" sz="3200" u="sng" dirty="0"/>
              <a:t>(glaire et sang) </a:t>
            </a:r>
            <a:r>
              <a:rPr lang="fr-FR" sz="3200" dirty="0"/>
              <a:t>: exemple : </a:t>
            </a:r>
            <a:r>
              <a:rPr lang="fr-FR" sz="3200" dirty="0">
                <a:solidFill>
                  <a:srgbClr val="FF0000"/>
                </a:solidFill>
              </a:rPr>
              <a:t>SALMONELLES, </a:t>
            </a:r>
            <a:r>
              <a:rPr lang="fr-FR" sz="3200" dirty="0" smtClean="0">
                <a:solidFill>
                  <a:srgbClr val="FF0000"/>
                </a:solidFill>
              </a:rPr>
              <a:t>SHIGELLES</a:t>
            </a:r>
          </a:p>
          <a:p>
            <a:endParaRPr lang="fr-FR" sz="3200" dirty="0"/>
          </a:p>
          <a:p>
            <a:r>
              <a:rPr lang="fr-FR" sz="3200" dirty="0" smtClean="0"/>
              <a:t>4/Troubles </a:t>
            </a:r>
            <a:r>
              <a:rPr lang="fr-FR" sz="3200" dirty="0"/>
              <a:t>de la motricité digestive: soit par accélération du transit, ou motricité inverse (accompagnée par des </a:t>
            </a:r>
            <a:r>
              <a:rPr lang="fr-FR" sz="3200" b="1" dirty="0"/>
              <a:t>vomissements</a:t>
            </a:r>
            <a:r>
              <a:rPr lang="fr-FR" sz="3200" dirty="0"/>
              <a:t>). </a:t>
            </a: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8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70850" y="1006475"/>
            <a:ext cx="3873176" cy="721736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Physiopathologie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65250" y="2530475"/>
            <a:ext cx="7612982" cy="584775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fr-FR" sz="32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3200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B/Augmentation de la sécrétion intestinale </a:t>
            </a:r>
            <a:r>
              <a:rPr lang="fr-FR" sz="1800" i="1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365250" y="3917514"/>
            <a:ext cx="10655481" cy="67710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fr-FR" sz="4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fr-FR" sz="4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laboration des toxines) : exemple : CHOLERA+++ 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78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46850" y="777875"/>
            <a:ext cx="5257800" cy="769441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3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44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Classification                           </a:t>
            </a:r>
            <a:endParaRPr lang="fr-FR" sz="4400" dirty="0"/>
          </a:p>
        </p:txBody>
      </p:sp>
      <p:sp>
        <p:nvSpPr>
          <p:cNvPr id="3" name="Rectangle 2"/>
          <p:cNvSpPr/>
          <p:nvPr/>
        </p:nvSpPr>
        <p:spPr>
          <a:xfrm>
            <a:off x="1671321" y="4130675"/>
            <a:ext cx="6528081" cy="443095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fr-FR" sz="4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invasives, non inflammatoires :</a:t>
            </a:r>
          </a:p>
          <a:p>
            <a:pPr lv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fr-FR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sans fièvre, généralement aqueuses et volumineuses</a:t>
            </a:r>
          </a:p>
          <a:p>
            <a:pPr lv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endParaRPr lang="fr-FR" sz="4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0050" y="2606675"/>
            <a:ext cx="6529352" cy="7355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1-Les diarrhées sécrétoires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80650" y="2633089"/>
            <a:ext cx="7152920" cy="7355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2-Les diarrhées </a:t>
            </a:r>
            <a:r>
              <a:rPr lang="fr-FR" sz="4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inflammtoires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81920" y="4015259"/>
            <a:ext cx="7152921" cy="454637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4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Caractérisées par la  présence de</a:t>
            </a:r>
            <a:r>
              <a:rPr lang="fr-FR" sz="4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fièvre</a:t>
            </a:r>
            <a:r>
              <a:rPr lang="fr-FR" sz="4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de douleurs abdominales, de </a:t>
            </a:r>
            <a:r>
              <a:rPr lang="fr-FR" sz="4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ténesmes</a:t>
            </a:r>
            <a:r>
              <a:rPr lang="fr-FR" sz="4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fr-FR" sz="4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 mucus et/ou de sang </a:t>
            </a:r>
            <a:r>
              <a:rPr lang="fr-FR" sz="4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dans les selles.</a:t>
            </a:r>
          </a:p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14662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94650" y="930275"/>
            <a:ext cx="2969083" cy="942053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5400" b="1" dirty="0" smtClean="0">
                <a:solidFill>
                  <a:srgbClr val="2626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Etiologies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2450" y="2454275"/>
            <a:ext cx="6898042" cy="61863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ts val="1865"/>
              </a:spcBef>
              <a:spcAft>
                <a:spcPts val="0"/>
              </a:spcAft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 diarrhée aiguë médicamenteuse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4850" y="3444875"/>
            <a:ext cx="16611600" cy="634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rtl="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Prise d’antibiotiques +++ 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Une modification du transit intestinal dans 10% 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Pendant le traitement et jusqu’à deux mois après son arrêt due à : 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La capacité de fermentation du </a:t>
            </a:r>
            <a:r>
              <a:rPr lang="fr-FR" sz="4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microbiote</a:t>
            </a: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colique partiellement décimé</a:t>
            </a:r>
            <a:endParaRPr lang="fr-FR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4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Parfois celle-ci est provoquée par la prolifération opportuniste de germes pathogènes</a:t>
            </a:r>
          </a:p>
          <a:p>
            <a:pPr marL="342900" indent="-342900">
              <a:lnSpc>
                <a:spcPct val="95000"/>
              </a:lnSpc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3600" dirty="0"/>
              <a:t>Autres médicaments: </a:t>
            </a:r>
            <a:r>
              <a:rPr lang="fr-FR" sz="3600" dirty="0" smtClean="0"/>
              <a:t>d’anti-inflammatoires </a:t>
            </a:r>
            <a:r>
              <a:rPr lang="fr-FR" sz="3600" dirty="0"/>
              <a:t>non stéroïdiens ´ la colchicine ´ certaines chimiothérapies anticancéreuses</a:t>
            </a: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5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21894</TotalTime>
  <Words>2009</Words>
  <Application>Microsoft Office PowerPoint</Application>
  <PresentationFormat>Custom</PresentationFormat>
  <Paragraphs>239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</vt:lpstr>
      <vt:lpstr>Times New Roman</vt:lpstr>
      <vt:lpstr>Wingdings</vt:lpstr>
      <vt:lpstr>Office Theme</vt:lpstr>
      <vt:lpstr> Diarrhée aigue et chronique </vt:lpstr>
      <vt:lpstr>Les objectifs pédagogiques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User</dc:creator>
  <cp:lastModifiedBy>User</cp:lastModifiedBy>
  <cp:revision>28</cp:revision>
  <dcterms:created xsi:type="dcterms:W3CDTF">2026-03-21T20:22:41Z</dcterms:created>
  <dcterms:modified xsi:type="dcterms:W3CDTF">2026-04-06T22:17:13Z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2026-03-20T00:00:00Z</vt:filetime>
  </property>
  <property fmtid="{D5CDD505-2E9C-101B-9397-08002B2CF9AE}" pid="3" name="LastSaved">
    <vt:filetime>2026-03-21T00:00:00Z</vt:filetime>
  </property>
</Properties>
</file>